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Gelasio" pitchFamily="2" charset="77"/>
      <p:regular r:id="rId19"/>
    </p:embeddedFont>
    <p:embeddedFont>
      <p:font typeface="Gelasio Semi Bold" pitchFamily="2" charset="77"/>
      <p:regular r:id="rId20"/>
      <p:bold r:id="rId21"/>
    </p:embeddedFont>
  </p:embeddedFontLst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457BE-5DBE-644B-A2A2-1505034C5358}" v="17" dt="2025-06-16T09:15:48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1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93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211A4-6767-823E-6B3B-9BDBFF70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7AFA4-E632-0C8B-EEC1-45EDA8C93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6E86F-70EE-9A8D-B03C-186FC535E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55E8C-17E2-4C5F-8022-7F87EFFC2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4417"/>
            <a:ext cx="7556421" cy="1448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🤠</a:t>
            </a: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HowdyLang Syntax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261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Howdy, partner! Welcome to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HowdyLang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— a string-based, down-home programming language inspired by the heart of Texas. This here guide to the language's grammar, its cowboy-lingo-flavored syntax, and how to wrangle your logic with it.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993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Whether you're HOLLERin' or loopin' WHILE_YALL, we've got you covered, Yeehaw!!</a:t>
            </a:r>
            <a:endParaRPr lang="en-US" sz="1750" dirty="0"/>
          </a:p>
        </p:txBody>
      </p:sp>
      <p:pic>
        <p:nvPicPr>
          <p:cNvPr id="7" name="Picture 6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C7595D13-9CF6-7DD4-3F48-77D0B27DE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0" y="7505700"/>
            <a:ext cx="2552700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5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945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YEEHAW!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912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Howdy, Billy Joe!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Ridin' solo. Grab yer hat.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Get them boots on!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Walkin' into town without backup...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Boots on? true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02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Wranglin' time!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6209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done, partner!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087" y="604203"/>
            <a:ext cx="5592842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🌲</a:t>
            </a:r>
            <a:r>
              <a:rPr lang="en-US" sz="3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Parsing Tree Explanation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7349" y="1362449"/>
            <a:ext cx="1351168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Every HowdyLang script transforms into a structured tree.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parsing tree reveals the code's underlying hierarchy. </a:t>
            </a:r>
            <a:endParaRPr lang="en-US" sz="1600" dirty="0"/>
          </a:p>
        </p:txBody>
      </p:sp>
      <p:pic>
        <p:nvPicPr>
          <p:cNvPr id="5" name="Picture 4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C56CAF8-EA02-D186-3252-EB1BB05F3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05700"/>
            <a:ext cx="2552700" cy="723900"/>
          </a:xfrm>
          <a:prstGeom prst="rect">
            <a:avLst/>
          </a:prstGeom>
        </p:spPr>
      </p:pic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AFF50529-D774-718D-A54E-917D99DE3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489" y="682858"/>
            <a:ext cx="8202832" cy="7184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0DA7F-19F6-AC27-DF37-16E1A484D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C0EF3C-339F-D79D-40E3-17106F072022}"/>
              </a:ext>
            </a:extLst>
          </p:cNvPr>
          <p:cNvSpPr/>
          <p:nvPr/>
        </p:nvSpPr>
        <p:spPr>
          <a:xfrm>
            <a:off x="793790" y="484207"/>
            <a:ext cx="8400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8E25D9E-2932-7ECA-C818-120A6D1DCD3F}"/>
              </a:ext>
            </a:extLst>
          </p:cNvPr>
          <p:cNvSpPr/>
          <p:nvPr/>
        </p:nvSpPr>
        <p:spPr>
          <a:xfrm>
            <a:off x="793790" y="26612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Designed a formal grammar and implemented a custom parser in </a:t>
            </a:r>
            <a:r>
              <a:rPr lang="en-US" sz="175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JavaCC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4148926-DD76-3AC4-52E6-BEBABFFF6821}"/>
              </a:ext>
            </a:extLst>
          </p:cNvPr>
          <p:cNvSpPr/>
          <p:nvPr/>
        </p:nvSpPr>
        <p:spPr>
          <a:xfrm>
            <a:off x="793790" y="31034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an AST-based interpreter and translator to Java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1C74D2B-35C6-111D-D0F4-056B79AE24F5}"/>
              </a:ext>
            </a:extLst>
          </p:cNvPr>
          <p:cNvSpPr/>
          <p:nvPr/>
        </p:nvSpPr>
        <p:spPr>
          <a:xfrm>
            <a:off x="793790" y="35456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Demonstrated all required language features with themed syntax</a:t>
            </a: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1012860-EC30-FC1B-8AA0-2A125C54149D}"/>
              </a:ext>
            </a:extLst>
          </p:cNvPr>
          <p:cNvSpPr/>
          <p:nvPr/>
        </p:nvSpPr>
        <p:spPr>
          <a:xfrm>
            <a:off x="793790" y="39878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a full development and execution pipeline</a:t>
            </a:r>
            <a:endParaRPr lang="en-US" sz="1750" dirty="0"/>
          </a:p>
        </p:txBody>
      </p:sp>
      <p:pic>
        <p:nvPicPr>
          <p:cNvPr id="7" name="Picture 6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4D0A5585-58A1-F85E-64F4-EDC5194D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05700"/>
            <a:ext cx="25527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17365-714D-EE1B-FAEA-51CB50907D4C}"/>
              </a:ext>
            </a:extLst>
          </p:cNvPr>
          <p:cNvSpPr txBox="1"/>
          <p:nvPr/>
        </p:nvSpPr>
        <p:spPr>
          <a:xfrm>
            <a:off x="793790" y="1384410"/>
            <a:ext cx="1204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HowdyLang</a:t>
            </a:r>
            <a:r>
              <a:rPr lang="en-US" sz="1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is a creative and expressive language designed to teach core programming concepts using a thematic syntax. Through this project, we successfully:</a:t>
            </a:r>
            <a:endParaRPr lang="en-TW" dirty="0"/>
          </a:p>
        </p:txBody>
      </p:sp>
      <p:pic>
        <p:nvPicPr>
          <p:cNvPr id="11" name="Picture 10" descr="A cartoon of a cowboy riding a horse&#10;&#10;Description automatically generated">
            <a:extLst>
              <a:ext uri="{FF2B5EF4-FFF2-40B4-BE49-F238E27FC236}">
                <a16:creationId xmlns:a16="http://schemas.microsoft.com/office/drawing/2014/main" id="{E2E2F927-6666-D730-0D52-9D2BFEC1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360" y="3727071"/>
            <a:ext cx="6634358" cy="4422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764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38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395" y="2969300"/>
            <a:ext cx="5256014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📜</a:t>
            </a: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Program Structure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1395" y="3892629"/>
            <a:ext cx="438031" cy="438031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TW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20" y="3929063"/>
            <a:ext cx="292060" cy="3650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14093" y="3959543"/>
            <a:ext cx="304561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Top-to-Bottom Execution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314093" y="4380547"/>
            <a:ext cx="3627596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HowdyLang programs execute statements in order, from the first line to the last.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5185053" y="3892629"/>
            <a:ext cx="438031" cy="438031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TW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979" y="3929063"/>
            <a:ext cx="292060" cy="3650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17751" y="3959543"/>
            <a:ext cx="249864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Statements Enclosed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5817751" y="4380547"/>
            <a:ext cx="3627596" cy="934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Every program lives between MAKE_PROGRAMMING and GREAT_AGAIN tags.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9688711" y="3892629"/>
            <a:ext cx="438031" cy="438031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TW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637" y="3929063"/>
            <a:ext cx="292060" cy="36504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21409" y="3959543"/>
            <a:ext cx="243387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It's a Script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0321409" y="4380547"/>
            <a:ext cx="3627596" cy="1557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Every HowdyLang program is a script made up of one or more statements enclosed in MAKE_PROGRAMMING and GREAT_AGAIN, executed in order from top to bottom.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81395" y="6156841"/>
            <a:ext cx="13267611" cy="1537811"/>
          </a:xfrm>
          <a:prstGeom prst="roundRect">
            <a:avLst>
              <a:gd name="adj" fmla="val 1899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7" name="Shape 11"/>
          <p:cNvSpPr/>
          <p:nvPr/>
        </p:nvSpPr>
        <p:spPr>
          <a:xfrm>
            <a:off x="671751" y="6156841"/>
            <a:ext cx="13286899" cy="1537811"/>
          </a:xfrm>
          <a:prstGeom prst="roundRect">
            <a:avLst>
              <a:gd name="adj" fmla="val 1899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8" name="Text 12"/>
          <p:cNvSpPr/>
          <p:nvPr/>
        </p:nvSpPr>
        <p:spPr>
          <a:xfrm>
            <a:off x="866418" y="6302812"/>
            <a:ext cx="12897564" cy="12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MAKE_PROGRAMMING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username = "Cowboy";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HOLLER "Howdy, " username;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GREAT_AGAIN</a:t>
            </a:r>
            <a:endParaRPr lang="en-US" sz="1500" dirty="0"/>
          </a:p>
        </p:txBody>
      </p:sp>
      <p:pic>
        <p:nvPicPr>
          <p:cNvPr id="19" name="Picture 18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3FDD20D9-FE62-566B-FF85-96F33186C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5284" y="7697850"/>
            <a:ext cx="1875115" cy="531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8400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HowdyLang Design Principles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Explicit Typing: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All values are strings, simplifying the syntax for new learners.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Expressive Keywords: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Cowboy lingo like HOLLER adds personality, making syntax memorable.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Java/JavaCC Backend: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Utilizes Java and JavaCC for robust parser construction and AST practice.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Flexible Whitespace: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No strict formatting rules allow users to write code freely.</a:t>
            </a:r>
            <a:endParaRPr lang="en-US" sz="1750" dirty="0"/>
          </a:p>
        </p:txBody>
      </p:sp>
      <p:pic>
        <p:nvPicPr>
          <p:cNvPr id="7" name="Picture 6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E7ADA77-8EA3-13AA-78D7-710A2BD4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05700"/>
            <a:ext cx="2552700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578406"/>
            <a:ext cx="5229939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🤠</a:t>
            </a:r>
            <a:r>
              <a:rPr lang="en-US" sz="4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Statement Types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5" y="1673423"/>
            <a:ext cx="522923" cy="5229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16499" y="1797606"/>
            <a:ext cx="267890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Variable Assignment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516499" y="2249924"/>
            <a:ext cx="56679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Assign values using down-home Texan phrases. Only strings or identifiers allowed!!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31" y="1673423"/>
            <a:ext cx="522923" cy="5229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30314" y="1797606"/>
            <a:ext cx="289024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Assignment Operators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8230314" y="2249924"/>
            <a:ext cx="56679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=, &lt;-, is, are, contains, or contain. They all have the same functionality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32115" y="3154561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User friendly use cases — the following 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assignment operators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are allowed: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32115" y="3724513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32115" y="4132302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&lt;-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32115" y="4540091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32115" y="4947880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are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32115" y="5355669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contains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32115" y="5763458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contain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32115" y="6333411"/>
            <a:ext cx="13166169" cy="1317665"/>
          </a:xfrm>
          <a:prstGeom prst="roundRect">
            <a:avLst>
              <a:gd name="adj" fmla="val 2381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7" name="Shape 13"/>
          <p:cNvSpPr/>
          <p:nvPr/>
        </p:nvSpPr>
        <p:spPr>
          <a:xfrm>
            <a:off x="721757" y="6333411"/>
            <a:ext cx="13186886" cy="1317665"/>
          </a:xfrm>
          <a:prstGeom prst="roundRect">
            <a:avLst>
              <a:gd name="adj" fmla="val 2381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8" name="Text 14"/>
          <p:cNvSpPr/>
          <p:nvPr/>
        </p:nvSpPr>
        <p:spPr>
          <a:xfrm>
            <a:off x="930950" y="6490216"/>
            <a:ext cx="12768501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 = "Buck";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hat &lt;- "Stetson";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boots is "snakeskin";</a:t>
            </a:r>
            <a:endParaRPr lang="en-US" sz="1600" dirty="0"/>
          </a:p>
        </p:txBody>
      </p:sp>
      <p:pic>
        <p:nvPicPr>
          <p:cNvPr id="19" name="Picture 18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736BA193-CA15-1C0C-C32A-0F0D894AD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604" y="7661926"/>
            <a:ext cx="2001795" cy="567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24" y="576024"/>
            <a:ext cx="5203269" cy="673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🖨️</a:t>
            </a:r>
            <a:r>
              <a:rPr lang="en-US" sz="4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Printing 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24" y="1561386"/>
            <a:ext cx="1040606" cy="12487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3552" y="176950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HOLLER Command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63552" y="2219444"/>
            <a:ext cx="64384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HOLLER to print messages.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824" y="2810113"/>
            <a:ext cx="1040606" cy="12487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3552" y="3018234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Print Variables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63552" y="3468172"/>
            <a:ext cx="64384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HOLLER can also print variable contents.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24" y="4058841"/>
            <a:ext cx="1040606" cy="12487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3552" y="4266962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Multiple Values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63552" y="4716899"/>
            <a:ext cx="643842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 several values in one HOLLER.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14824" y="5541645"/>
            <a:ext cx="76871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HOLLER to print messages or variables.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6214824" y="6108621"/>
            <a:ext cx="7687151" cy="977979"/>
          </a:xfrm>
          <a:prstGeom prst="roundRect">
            <a:avLst>
              <a:gd name="adj" fmla="val 3192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5" name="Shape 9"/>
          <p:cNvSpPr/>
          <p:nvPr/>
        </p:nvSpPr>
        <p:spPr>
          <a:xfrm>
            <a:off x="6204466" y="6108621"/>
            <a:ext cx="7707868" cy="977979"/>
          </a:xfrm>
          <a:prstGeom prst="roundRect">
            <a:avLst>
              <a:gd name="adj" fmla="val 3192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6" name="Text 10"/>
          <p:cNvSpPr/>
          <p:nvPr/>
        </p:nvSpPr>
        <p:spPr>
          <a:xfrm>
            <a:off x="6412587" y="6264712"/>
            <a:ext cx="729162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HOLLER "Howdy partner!";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HOLLER "Name: " name;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6214824" y="7320677"/>
            <a:ext cx="76871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values can be printed in one Print Statement.</a:t>
            </a:r>
            <a:endParaRPr lang="en-US" sz="1600" dirty="0"/>
          </a:p>
        </p:txBody>
      </p:sp>
      <p:pic>
        <p:nvPicPr>
          <p:cNvPr id="18" name="Picture 17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F9B1516-C81D-07C6-92AE-4BB99237C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700" y="7505700"/>
            <a:ext cx="2552700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745" y="635318"/>
            <a:ext cx="4574619" cy="582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🔀</a:t>
            </a:r>
            <a:r>
              <a:rPr lang="en-US" sz="3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Conditional Logic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6745" y="1665446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IF_YALL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6745" y="2124313"/>
            <a:ext cx="647009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Make decisions with IF_YALL. An optional ELSE_YALL handles other cases.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541181" y="1665446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Equality Operators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2124313"/>
            <a:ext cx="647009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==, equals, or equal to check conditions. They're all good!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6745" y="2773323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IF_YALL to branch your logic — with optional ELSE_YALL.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26745" y="3261241"/>
            <a:ext cx="13376910" cy="1414463"/>
          </a:xfrm>
          <a:prstGeom prst="roundRect">
            <a:avLst>
              <a:gd name="adj" fmla="val 1899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9" name="Shape 7"/>
          <p:cNvSpPr/>
          <p:nvPr/>
        </p:nvSpPr>
        <p:spPr>
          <a:xfrm>
            <a:off x="617815" y="3261241"/>
            <a:ext cx="13394769" cy="1414463"/>
          </a:xfrm>
          <a:prstGeom prst="roundRect">
            <a:avLst>
              <a:gd name="adj" fmla="val 1899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0" name="Text 8"/>
          <p:cNvSpPr/>
          <p:nvPr/>
        </p:nvSpPr>
        <p:spPr>
          <a:xfrm>
            <a:off x="796885" y="3395543"/>
            <a:ext cx="13036629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IF_YALL (name == "Buck")    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{ HOLLER "That's Buck!"; }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ELSE_YALL    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{ HOLLER "Who’re you?"; }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26745" y="487715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HowdyLang can also used by friendly equality expressions: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26745" y="5365075"/>
            <a:ext cx="13376910" cy="555069"/>
          </a:xfrm>
          <a:prstGeom prst="roundRect">
            <a:avLst>
              <a:gd name="adj" fmla="val 4839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3" name="Shape 11"/>
          <p:cNvSpPr/>
          <p:nvPr/>
        </p:nvSpPr>
        <p:spPr>
          <a:xfrm>
            <a:off x="617815" y="5365075"/>
            <a:ext cx="13394769" cy="555069"/>
          </a:xfrm>
          <a:prstGeom prst="roundRect">
            <a:avLst>
              <a:gd name="adj" fmla="val 4839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4" name="Text 12"/>
          <p:cNvSpPr/>
          <p:nvPr/>
        </p:nvSpPr>
        <p:spPr>
          <a:xfrm>
            <a:off x="796885" y="5499378"/>
            <a:ext cx="13036629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IF_YALL (role equals "rancher")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26745" y="6121598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Allowed equality operators: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26745" y="660951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==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26745" y="6958608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equals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26745" y="7307699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equal</a:t>
            </a:r>
            <a:endParaRPr lang="en-US" sz="1400" dirty="0"/>
          </a:p>
        </p:txBody>
      </p:sp>
      <p:pic>
        <p:nvPicPr>
          <p:cNvPr id="19" name="Picture 18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29F3D23-59CA-E4EE-1EAE-AA2A859F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05700"/>
            <a:ext cx="2552700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271" y="503873"/>
            <a:ext cx="4581168" cy="595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🔁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Loops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1271" y="1671995"/>
            <a:ext cx="13347859" cy="22860"/>
          </a:xfrm>
          <a:prstGeom prst="roundRect">
            <a:avLst>
              <a:gd name="adj" fmla="val 12024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4" name="Shape 2"/>
          <p:cNvSpPr/>
          <p:nvPr/>
        </p:nvSpPr>
        <p:spPr>
          <a:xfrm>
            <a:off x="3714869" y="1465898"/>
            <a:ext cx="412194" cy="41219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TW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568" y="1500247"/>
            <a:ext cx="274796" cy="3434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75704" y="2061448"/>
            <a:ext cx="2290524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WHILE_YALL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24508" y="2457688"/>
            <a:ext cx="6192917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Keep goin’ till the cows come home. The block runs as long as your condition is true.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503218" y="1465898"/>
            <a:ext cx="412194" cy="41219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TW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917" y="1500247"/>
            <a:ext cx="274796" cy="34349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384149" y="2061448"/>
            <a:ext cx="265045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DO_YALL ("N") TIMES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612856" y="2457688"/>
            <a:ext cx="619303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 it N times, no more, no less. Provide the number as a quoted string.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41271" y="3318748"/>
            <a:ext cx="6221611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1. WHILE_YALL — Keep goin’ till the cows come home: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641271" y="3879890"/>
            <a:ext cx="13347859" cy="1154192"/>
          </a:xfrm>
          <a:prstGeom prst="roundRect">
            <a:avLst>
              <a:gd name="adj" fmla="val 2381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4" name="Shape 10"/>
          <p:cNvSpPr/>
          <p:nvPr/>
        </p:nvSpPr>
        <p:spPr>
          <a:xfrm>
            <a:off x="632222" y="3879890"/>
            <a:ext cx="13365956" cy="1154192"/>
          </a:xfrm>
          <a:prstGeom prst="roundRect">
            <a:avLst>
              <a:gd name="adj" fmla="val 2381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5" name="Text 11"/>
          <p:cNvSpPr/>
          <p:nvPr/>
        </p:nvSpPr>
        <p:spPr>
          <a:xfrm>
            <a:off x="815459" y="4017288"/>
            <a:ext cx="12999482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 = "start";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WHILE_YALL (count == "start")  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{ HOLLER "Still startin’..."; count = "done"; }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41271" y="5240179"/>
            <a:ext cx="1334785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=&gt; Executes the block as long as the condition holds.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41271" y="5808107"/>
            <a:ext cx="479000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2. DO_YALL ("N") TIMES — Do it N times:</a:t>
            </a:r>
            <a:endParaRPr lang="en-US" sz="1800" dirty="0"/>
          </a:p>
        </p:txBody>
      </p:sp>
      <p:sp>
        <p:nvSpPr>
          <p:cNvPr id="18" name="Shape 14"/>
          <p:cNvSpPr/>
          <p:nvPr/>
        </p:nvSpPr>
        <p:spPr>
          <a:xfrm>
            <a:off x="641271" y="6369248"/>
            <a:ext cx="13347859" cy="861060"/>
          </a:xfrm>
          <a:prstGeom prst="roundRect">
            <a:avLst>
              <a:gd name="adj" fmla="val 3192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9" name="Shape 15"/>
          <p:cNvSpPr/>
          <p:nvPr/>
        </p:nvSpPr>
        <p:spPr>
          <a:xfrm>
            <a:off x="632222" y="6369248"/>
            <a:ext cx="13365956" cy="861060"/>
          </a:xfrm>
          <a:prstGeom prst="roundRect">
            <a:avLst>
              <a:gd name="adj" fmla="val 3192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20" name="Text 16"/>
          <p:cNvSpPr/>
          <p:nvPr/>
        </p:nvSpPr>
        <p:spPr>
          <a:xfrm>
            <a:off x="815459" y="6506647"/>
            <a:ext cx="12999482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DO_YALL ("3")  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TIMES { HOLLER "This here’s a loop!"; }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41271" y="7436406"/>
            <a:ext cx="1334785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=&gt; The number must be provided as a quoted string (e.g. "5").</a:t>
            </a:r>
            <a:endParaRPr lang="en-US" sz="1600" dirty="0"/>
          </a:p>
        </p:txBody>
      </p:sp>
      <p:pic>
        <p:nvPicPr>
          <p:cNvPr id="22" name="Picture 21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E5A76E3C-701B-1285-E422-6E41B37E9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0" y="7505700"/>
            <a:ext cx="2552700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9127"/>
            <a:ext cx="5704284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📦</a:t>
            </a: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Block Statements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68548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4" name="Text 2"/>
          <p:cNvSpPr/>
          <p:nvPr/>
        </p:nvSpPr>
        <p:spPr>
          <a:xfrm>
            <a:off x="1020604" y="289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Group 'Em Up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38578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curly braces { } to group several statements. This keeps your code neat.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668548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7" name="Text 5"/>
          <p:cNvSpPr/>
          <p:nvPr/>
        </p:nvSpPr>
        <p:spPr>
          <a:xfrm>
            <a:off x="5443776" y="289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Conditional Blocks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38578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Commonly used with IF_YALL for conditional execution of multiple lines.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668548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0" name="Text 8"/>
          <p:cNvSpPr/>
          <p:nvPr/>
        </p:nvSpPr>
        <p:spPr>
          <a:xfrm>
            <a:off x="9866948" y="2895362"/>
            <a:ext cx="3404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Single Statement Option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38578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If you only have one statement, braces aren't needed!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9564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 use { } to group multiple statements: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574506"/>
            <a:ext cx="13042821" cy="1065848"/>
          </a:xfrm>
          <a:prstGeom prst="roundRect">
            <a:avLst>
              <a:gd name="adj" fmla="val 3192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4" name="Shape 12"/>
          <p:cNvSpPr/>
          <p:nvPr/>
        </p:nvSpPr>
        <p:spPr>
          <a:xfrm>
            <a:off x="782479" y="5574506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TW"/>
          </a:p>
        </p:txBody>
      </p:sp>
      <p:sp>
        <p:nvSpPr>
          <p:cNvPr id="15" name="Text 13"/>
          <p:cNvSpPr/>
          <p:nvPr/>
        </p:nvSpPr>
        <p:spPr>
          <a:xfrm>
            <a:off x="1009293" y="5744528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IF_YALL (mode == "debug") 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{ HOLLER "Debuggin’"; HOLLER "Watch out!"; }</a:t>
            </a:r>
            <a:endParaRPr lang="en-US" sz="1750" dirty="0"/>
          </a:p>
        </p:txBody>
      </p:sp>
      <p:pic>
        <p:nvPicPr>
          <p:cNvPr id="16" name="Picture 15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EABCC6B-26E7-E188-3FBA-F579E9DC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05700"/>
            <a:ext cx="2552700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0386" y="606743"/>
            <a:ext cx="7195542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HowdyLang Sample Script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360387" y="1353025"/>
            <a:ext cx="7195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demonstrates fundamental programming concepts in action.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86" y="2092452"/>
            <a:ext cx="1101447" cy="13217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82099" y="2312718"/>
            <a:ext cx="323754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Variables &amp; Assignment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82099" y="2794832"/>
            <a:ext cx="601616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Shows declaration and assignment using '=', '&lt;-', 'is', 'contains'.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6" y="3414165"/>
            <a:ext cx="1101447" cy="13217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82099" y="363443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Conditional Logic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682099" y="4108604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Explores IF_YALL and ELSE_YALL for branching.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86" y="4735878"/>
            <a:ext cx="1101447" cy="13217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82099" y="495614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Looping Constructs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672633" y="5419647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 WHILE_YALL and DO_YALL for repetition.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86" y="6057591"/>
            <a:ext cx="1101447" cy="13217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82099" y="627785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String Operations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672633" y="6752250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Demonstrates string equality checks and printing.</a:t>
            </a:r>
            <a:endParaRPr lang="en-US" sz="1700" dirty="0"/>
          </a:p>
        </p:txBody>
      </p:sp>
      <p:pic>
        <p:nvPicPr>
          <p:cNvPr id="16" name="Picture 15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BF4B472E-6B6D-B6BC-AD00-B64833742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700" y="7505700"/>
            <a:ext cx="2552700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A2E71E-6147-93AC-844B-C96A18E1D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927" y="-122289"/>
            <a:ext cx="7163755" cy="8351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881</Words>
  <Application>Microsoft Macintosh PowerPoint</Application>
  <PresentationFormat>Custom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Gelasio Semi Bold</vt:lpstr>
      <vt:lpstr>Gelasio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Ulugbek Yarkinov</cp:lastModifiedBy>
  <cp:revision>3</cp:revision>
  <dcterms:created xsi:type="dcterms:W3CDTF">2025-06-15T23:52:39Z</dcterms:created>
  <dcterms:modified xsi:type="dcterms:W3CDTF">2025-06-16T09:42:12Z</dcterms:modified>
</cp:coreProperties>
</file>